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60" r:id="rId3"/>
    <p:sldId id="300" r:id="rId4"/>
    <p:sldId id="261" r:id="rId5"/>
    <p:sldId id="262" r:id="rId6"/>
    <p:sldId id="309" r:id="rId7"/>
    <p:sldId id="310" r:id="rId8"/>
    <p:sldId id="311" r:id="rId9"/>
    <p:sldId id="263" r:id="rId10"/>
    <p:sldId id="265" r:id="rId11"/>
    <p:sldId id="302" r:id="rId12"/>
    <p:sldId id="301" r:id="rId13"/>
    <p:sldId id="303" r:id="rId14"/>
    <p:sldId id="30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6" r:id="rId24"/>
    <p:sldId id="276" r:id="rId25"/>
    <p:sldId id="277" r:id="rId26"/>
    <p:sldId id="278" r:id="rId27"/>
    <p:sldId id="297" r:id="rId28"/>
    <p:sldId id="279" r:id="rId29"/>
    <p:sldId id="280" r:id="rId30"/>
    <p:sldId id="281" r:id="rId31"/>
    <p:sldId id="282" r:id="rId32"/>
    <p:sldId id="283" r:id="rId33"/>
    <p:sldId id="298" r:id="rId34"/>
    <p:sldId id="299" r:id="rId35"/>
    <p:sldId id="305" r:id="rId36"/>
    <p:sldId id="284" r:id="rId37"/>
    <p:sldId id="306" r:id="rId38"/>
    <p:sldId id="307" r:id="rId39"/>
    <p:sldId id="308" r:id="rId40"/>
    <p:sldId id="285" r:id="rId41"/>
    <p:sldId id="295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89" d="100"/>
          <a:sy n="89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5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gosuslugi.ru/24225/11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организации, расположенные на 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(</a:t>
            </a:r>
            <a:r>
              <a:rPr lang="ru-RU" dirty="0"/>
              <a:t>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и </a:t>
            </a:r>
            <a:r>
              <a:rPr lang="ru-RU" dirty="0"/>
              <a:t>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Ваша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начала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записи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обновите Ваш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браузер, специалисты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чистите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263393"/>
            <a:ext cx="43382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пр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братите внимание на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 время начала записи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декабря в 00:00. До этого времени запись не будет доступна;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972185"/>
            <a:ext cx="36004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 1: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Открыть карточку услуги по прямой ссылке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https://www.gosuslugi.ru/24225/11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Вы не авторизованы на портале,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нажмите на кнопку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Войти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в соответствующем шаге карточке услуги: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8992"/>
            <a:ext cx="49911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0012" y="4340404"/>
            <a:ext cx="37444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Состояние карточки услуги в неавторизованном состоянии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0824" y="806311"/>
            <a:ext cx="64623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открытия записи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5" descr="screencapture-gosuslugi-ru-24225-11-2019-12-12-21_06_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2"/>
          <a:stretch/>
        </p:blipFill>
        <p:spPr bwMode="auto">
          <a:xfrm>
            <a:off x="1388251" y="1274080"/>
            <a:ext cx="6811261" cy="34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2005" y="727270"/>
            <a:ext cx="67799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открытия записи станет доступна кнопка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" b="70492"/>
          <a:stretch/>
        </p:blipFill>
        <p:spPr bwMode="auto">
          <a:xfrm>
            <a:off x="1078033" y="1208254"/>
            <a:ext cx="6734327" cy="32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21238" y="8780709"/>
            <a:ext cx="6779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переходите к заполнению формы заявления.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51995"/>
            <a:ext cx="631844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«Получить услугу» 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перейти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заполнению формы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432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Способ 2:</a:t>
            </a:r>
            <a:endParaRPr lang="ru-RU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</a:t>
            </a:r>
            <a:r>
              <a:rPr lang="ru-RU" altLang="ru-RU" sz="1600" dirty="0" smtClean="0">
                <a:latin typeface="+mn-lt"/>
                <a:cs typeface="+mn-cs"/>
              </a:rPr>
              <a:t>).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6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15.12.2019 – 23.01.2020 </a:t>
            </a:r>
            <a:r>
              <a:rPr lang="ru-RU" sz="1500" dirty="0"/>
              <a:t>–  прием детей, имеющих право на получение мест в муниципальных образовательных учреждениях</a:t>
            </a:r>
            <a:r>
              <a:rPr lang="ru-RU" dirty="0"/>
              <a:t> </a:t>
            </a:r>
            <a:r>
              <a:rPr lang="ru-RU" sz="1500" b="1" dirty="0"/>
              <a:t>в первоочередном </a:t>
            </a:r>
            <a:r>
              <a:rPr lang="ru-RU" sz="1500" b="1" dirty="0" smtClean="0"/>
              <a:t>порядке</a:t>
            </a:r>
            <a:r>
              <a:rPr lang="ru-RU" sz="1500" b="1" dirty="0"/>
              <a:t>,</a:t>
            </a:r>
            <a:r>
              <a:rPr lang="en-US" sz="1500" b="1" dirty="0" smtClean="0"/>
              <a:t> </a:t>
            </a:r>
            <a:r>
              <a:rPr lang="ru-RU" sz="1500" b="1" dirty="0" smtClean="0"/>
              <a:t>зарегистрированных </a:t>
            </a:r>
            <a:r>
              <a:rPr lang="ru-RU" sz="1500" b="1" dirty="0"/>
              <a:t>на закрепленной за </a:t>
            </a:r>
            <a:r>
              <a:rPr lang="ru-RU" sz="1500" b="1" dirty="0" smtClean="0"/>
              <a:t>образовательным учреждением территорией, </a:t>
            </a:r>
            <a:r>
              <a:rPr lang="ru-RU" sz="1500" b="1" dirty="0"/>
              <a:t>и </a:t>
            </a:r>
            <a:r>
              <a:rPr lang="ru-RU" sz="1500" b="1" dirty="0" smtClean="0"/>
              <a:t>детей, имеющих </a:t>
            </a:r>
            <a:r>
              <a:rPr lang="ru-RU" sz="1500" b="1" dirty="0"/>
              <a:t>право преимущественного </a:t>
            </a:r>
            <a:r>
              <a:rPr lang="ru-RU" sz="1500" b="1" dirty="0" smtClean="0"/>
              <a:t>зачисления;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29.01.2020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Чкаловском 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561749"/>
            <a:ext cx="475252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одну из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</a:t>
            </a:r>
            <a:r>
              <a:rPr lang="ru-RU" altLang="ru-RU" sz="1600" dirty="0" smtClean="0">
                <a:latin typeface="+mn-lt"/>
                <a:cs typeface="+mn-cs"/>
              </a:rPr>
              <a:t>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детей, обладающих правом на первоочередное предоставление места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15.12.2019 по 23.01.2020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</a:t>
            </a:r>
            <a:r>
              <a:rPr lang="ru-RU" sz="1400" b="1" dirty="0" smtClean="0">
                <a:latin typeface="+mn-lt"/>
                <a:cs typeface="+mn-cs"/>
              </a:rPr>
              <a:t>29.01.2020 по 30.06.2020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(на свободные места)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01.07.2020 по 05.09.2020</a:t>
            </a:r>
            <a:r>
              <a:rPr lang="ru-RU" sz="1400" dirty="0" smtClean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6999" t="13602" r="35437" b="12599"/>
          <a:stretch/>
        </p:blipFill>
        <p:spPr>
          <a:xfrm>
            <a:off x="4932040" y="1467901"/>
            <a:ext cx="3719621" cy="3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6532" t="6601" r="19682" b="43000"/>
          <a:stretch/>
        </p:blipFill>
        <p:spPr>
          <a:xfrm>
            <a:off x="2339752" y="1635646"/>
            <a:ext cx="6029298" cy="26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3524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кабинета);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необходимо указать номер телефона и адрес электронной почты заявителя.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выбрать тип регистрации, </a:t>
            </a: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е</a:t>
            </a:r>
            <a:r>
              <a:rPr lang="ru-RU" altLang="ru-RU" sz="1600" dirty="0" smtClean="0">
                <a:latin typeface="+mn-lt"/>
                <a:cs typeface="+mn-cs"/>
              </a:rPr>
              <a:t>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-ввод данных второго родителя (законного представителя) ребенка. 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Данные второго родителя заполняются  при наличии второго родителя у ребенка.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29.01.2020 выбирать значение «Без льгот» - для детей, не имеющих право первоочередного или преимущественного зачисления).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2376264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в серии свидетельства о рождении более 7 символов, например </a:t>
            </a:r>
            <a:r>
              <a:rPr lang="en-US" sz="1400" dirty="0">
                <a:solidFill>
                  <a:srgbClr val="FF0000"/>
                </a:solidFill>
              </a:rPr>
              <a:t>VIII</a:t>
            </a:r>
            <a:r>
              <a:rPr lang="ru-RU" sz="1400" dirty="0">
                <a:solidFill>
                  <a:srgbClr val="FF0000"/>
                </a:solidFill>
              </a:rPr>
              <a:t>-123, необходимо 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30.01.2020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Орджоникидзевском</a:t>
            </a:r>
            <a:r>
              <a:rPr lang="ru-RU" sz="1500" dirty="0"/>
              <a:t>, а также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</a:t>
            </a:r>
            <a:r>
              <a:rPr lang="ru-RU" sz="1500" dirty="0"/>
              <a:t>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31.01.2020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Кировском и Октябрьском</a:t>
            </a:r>
            <a:r>
              <a:rPr lang="ru-RU" sz="1500" dirty="0"/>
              <a:t>, а также в Железнодорожном и Орджоникидзевском,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</a:t>
            </a:r>
            <a:r>
              <a:rPr lang="ru-RU" altLang="ru-RU" sz="1400" dirty="0" smtClean="0">
                <a:latin typeface="+mn-lt"/>
                <a:cs typeface="+mn-cs"/>
              </a:rPr>
              <a:t>».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образовательного учреждения.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b="1" dirty="0" smtClean="0">
                <a:latin typeface="+mn-lt"/>
                <a:cs typeface="+mn-cs"/>
              </a:rPr>
              <a:t>ВНИМАНИЕ! 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Перед заполнением заявления необходимо ознакомиться с </a:t>
            </a:r>
            <a:r>
              <a:rPr lang="ru-RU" altLang="ru-RU" sz="1500" dirty="0">
                <a:latin typeface="+mn-lt"/>
                <a:cs typeface="+mn-cs"/>
              </a:rPr>
              <a:t>перечнем </a:t>
            </a:r>
            <a:r>
              <a:rPr lang="ru-RU" altLang="ru-RU" sz="1500" dirty="0" smtClean="0">
                <a:latin typeface="+mn-lt"/>
                <a:cs typeface="+mn-cs"/>
              </a:rPr>
              <a:t>образовательных учреждений, </a:t>
            </a:r>
            <a:r>
              <a:rPr lang="ru-RU" altLang="ru-RU" sz="1500" dirty="0">
                <a:latin typeface="+mn-lt"/>
                <a:cs typeface="+mn-cs"/>
              </a:rPr>
              <a:t>закрепленных за адресом проживания ребенка. </a:t>
            </a:r>
            <a:r>
              <a:rPr lang="ru-RU" sz="1500" dirty="0" smtClean="0">
                <a:latin typeface="+mn-lt"/>
                <a:cs typeface="+mn-cs"/>
              </a:rPr>
              <a:t>Постановление Администрации </a:t>
            </a:r>
            <a:r>
              <a:rPr lang="ru-RU" sz="1500" dirty="0">
                <a:latin typeface="+mn-lt"/>
                <a:cs typeface="+mn-cs"/>
              </a:rPr>
              <a:t>города Екатеринбурга 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</a:t>
            </a:r>
            <a:r>
              <a:rPr lang="ru-RU" altLang="ru-RU" sz="1500" dirty="0" smtClean="0">
                <a:latin typeface="+mn-lt"/>
                <a:cs typeface="+mn-cs"/>
              </a:rPr>
              <a:t>размещено </a:t>
            </a:r>
            <a:r>
              <a:rPr lang="ru-RU" altLang="ru-RU" sz="1500" dirty="0">
                <a:latin typeface="+mn-lt"/>
                <a:cs typeface="+mn-cs"/>
              </a:rPr>
              <a:t>на сайте </a:t>
            </a:r>
            <a:r>
              <a:rPr lang="ru-RU" altLang="ru-RU" sz="1500" dirty="0" smtClean="0">
                <a:latin typeface="+mn-lt"/>
                <a:cs typeface="+mn-cs"/>
              </a:rPr>
              <a:t>Департамента образования в разделе «Документы».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713" t="12202" r="59843" b="55599"/>
          <a:stretch/>
        </p:blipFill>
        <p:spPr>
          <a:xfrm>
            <a:off x="4860032" y="1325881"/>
            <a:ext cx="2828010" cy="2282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169" y="378142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данный момент </a:t>
            </a:r>
            <a:r>
              <a:rPr lang="ru-RU" sz="1600" dirty="0" smtClean="0">
                <a:latin typeface="+mn-lt"/>
                <a:cs typeface="+mn-cs"/>
              </a:rPr>
              <a:t>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 если образовательное учреждение выбрано верно, необходимо сделать отметку о согласии, после чего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200" r="36219" b="27600"/>
          <a:stretch/>
        </p:blipFill>
        <p:spPr>
          <a:xfrm>
            <a:off x="4283968" y="1203598"/>
            <a:ext cx="4402835" cy="32362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3939902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 котором допущена ошибка или в котором на данный момент 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66429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5073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отправки </a:t>
            </a:r>
            <a:r>
              <a:rPr lang="ru-RU" sz="1300" dirty="0" smtClean="0"/>
              <a:t>пользователем заявления </a:t>
            </a:r>
            <a:r>
              <a:rPr lang="ru-RU" sz="1300" dirty="0"/>
              <a:t>внутренние сервисы ЕПГУ выполняют алгоритмы обработки и передачи заявления в ведомство. Данные действия отображаются в ленте уведомлений личного кабинета на ЕПГУ под статусами: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/>
              <a:t>Первый статус</a:t>
            </a:r>
            <a:r>
              <a:rPr lang="ru-RU" sz="1300" dirty="0"/>
              <a:t>, сгенерированный ЕПГУ, - </a:t>
            </a:r>
            <a:r>
              <a:rPr lang="ru-RU" sz="1300" b="1" dirty="0"/>
              <a:t>«Заявление в очереди на отправку» с комментарием об успешном формировании заявления на ЕПГУ</a:t>
            </a:r>
            <a:r>
              <a:rPr lang="ru-RU" sz="1300" dirty="0"/>
              <a:t>. Время, зафиксированное в данном статусе, является временем, по которому будет зарегистрировано заявление в ведомственной системе (время формирования заявления на ЕПГУ), т.е. по которому выстраивается очередь.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</a:t>
            </a:r>
            <a:r>
              <a:rPr lang="ru-RU" sz="1300" dirty="0" smtClean="0"/>
              <a:t>того </a:t>
            </a:r>
            <a:r>
              <a:rPr lang="ru-RU" sz="1300" dirty="0"/>
              <a:t>как заявление отправлено во внутреннюю очередь, для упорядочивания всех заявлений по времени их формирования выполняется отправка заявления в ведомство в сопровождении статуса </a:t>
            </a:r>
            <a:r>
              <a:rPr lang="ru-RU" sz="1300" b="1" dirty="0"/>
              <a:t>«Заявление в очереди на отправку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89454" y="12112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4850" y="25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/>
              <a:t>Третье</a:t>
            </a:r>
            <a:r>
              <a:rPr lang="ru-RU" sz="1300" dirty="0"/>
              <a:t> уведомление может иметь 2 варианта статуса: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Первый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Заявление принято к рассмотрению»</a:t>
            </a:r>
            <a:r>
              <a:rPr lang="ru-RU" sz="1300" dirty="0"/>
              <a:t> с текстом «Ваше заявление принято ведомством. Необходимость в повторной подаче заявления отсутствует» является первым статусом, который генерирует ведомственная система. Он означает, что заявление поступило в обработку и будет зарегистрировано после завершения </a:t>
            </a:r>
            <a:r>
              <a:rPr lang="ru-RU" sz="1300" dirty="0" smtClean="0"/>
              <a:t>обработки</a:t>
            </a:r>
            <a:r>
              <a:rPr lang="ru-RU" sz="13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Второй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Отказано в предоставлении услуги»</a:t>
            </a:r>
            <a:r>
              <a:rPr lang="ru-RU" sz="1300" dirty="0"/>
              <a:t> с указанием причины (возможные причины: указанный адрес не закреплён за школой, зарегистрировано более ранее заявления на того же ребенка) означает, что заявление не будет обработано. </a:t>
            </a:r>
            <a:r>
              <a:rPr lang="ru-RU" sz="1300" dirty="0" smtClean="0"/>
              <a:t>Необходимо </a:t>
            </a:r>
            <a:r>
              <a:rPr lang="ru-RU" sz="1300" dirty="0"/>
              <a:t>подать новое заявление по своей адресной привязке. При этом </a:t>
            </a:r>
            <a:r>
              <a:rPr lang="ru-RU" sz="1300" u="sng" dirty="0"/>
              <a:t>датой и временем регистрации заявления</a:t>
            </a:r>
            <a:r>
              <a:rPr lang="ru-RU" sz="1300" dirty="0"/>
              <a:t> в ведомственной системе </a:t>
            </a:r>
            <a:r>
              <a:rPr lang="ru-RU" sz="1300" u="sng" dirty="0"/>
              <a:t>будет дата и время подачи второго заявления (формирования заявления на ЕПГУ), </a:t>
            </a:r>
            <a:r>
              <a:rPr lang="ru-RU" sz="1300" dirty="0"/>
              <a:t>при условии успешной обработки.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6221" y="3685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После обработки </a:t>
            </a:r>
            <a:r>
              <a:rPr lang="ru-RU" sz="1300" dirty="0" smtClean="0"/>
              <a:t>заявления ведомственной </a:t>
            </a:r>
            <a:r>
              <a:rPr lang="ru-RU" sz="1300" dirty="0"/>
              <a:t>системой направляется уведомление со статусом «Заявление принято к рассмотрению» с текстом «Заявление </a:t>
            </a:r>
            <a:r>
              <a:rPr lang="ru-RU" sz="1300" dirty="0" smtClean="0"/>
              <a:t>зарегистрировано, </a:t>
            </a:r>
            <a:r>
              <a:rPr lang="ru-RU" sz="1300" dirty="0"/>
              <a:t>и необходимо подтвердить заявление в МФЦ или ЦМУ». Получив это уведомление, </a:t>
            </a:r>
            <a:r>
              <a:rPr lang="ru-RU" sz="1300" dirty="0" smtClean="0"/>
              <a:t>Вам необходимо </a:t>
            </a:r>
            <a:r>
              <a:rPr lang="ru-RU" sz="1300" dirty="0"/>
              <a:t>в течение трех рабочих дней подтвердить электронное заявление документами в филиалах МФЦ или ЦМУ. Первый рабочий день отсчитывается со следующего дня после дня получения данного уведомления</a:t>
            </a:r>
            <a:r>
              <a:rPr lang="ru-RU" sz="1300" dirty="0" smtClean="0"/>
              <a:t>. </a:t>
            </a:r>
            <a:r>
              <a:rPr lang="ru-RU" sz="1400" dirty="0"/>
              <a:t>Ч</a:t>
            </a:r>
            <a:r>
              <a:rPr lang="ru-RU" altLang="ru-RU" sz="1400" dirty="0"/>
              <a:t>асы 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 smtClean="0"/>
              <a:t>цму.екатеринбург.рф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</a:t>
            </a:r>
            <a:r>
              <a:rPr lang="ru-RU" sz="1600" dirty="0" smtClean="0"/>
              <a:t>2019 </a:t>
            </a:r>
            <a:r>
              <a:rPr lang="ru-RU" sz="1600" dirty="0"/>
              <a:t>г</a:t>
            </a:r>
            <a:r>
              <a:rPr lang="ru-RU" sz="1600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77048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500" dirty="0">
                <a:latin typeface="+mn-lt"/>
                <a:cs typeface="+mn-cs"/>
              </a:rPr>
              <a:t>При получении заявления АИС «Образование» в личный кабинет заявителя на Едином портале автоматически направляется уведомление следующего содержания: «Ваше заявление принято в обработку ведомством. Необходимость в повторной подаче заявления отсутствует</a:t>
            </a:r>
            <a:r>
              <a:rPr lang="ru-RU" sz="1500" dirty="0" smtClean="0">
                <a:latin typeface="+mn-lt"/>
                <a:cs typeface="+mn-cs"/>
              </a:rPr>
              <a:t>.». </a:t>
            </a:r>
          </a:p>
          <a:p>
            <a:pPr algn="just"/>
            <a:endParaRPr lang="ru-RU" sz="1500" dirty="0">
              <a:latin typeface="+mn-lt"/>
              <a:cs typeface="+mn-cs"/>
            </a:endParaRPr>
          </a:p>
          <a:p>
            <a:pPr algn="just"/>
            <a:r>
              <a:rPr lang="ru-RU" sz="1500" dirty="0">
                <a:latin typeface="+mn-lt"/>
                <a:cs typeface="+mn-cs"/>
              </a:rPr>
              <a:t>После обработки заявления в личный кабинет заявителя на Едином портале автоматически направляется </a:t>
            </a:r>
            <a:r>
              <a:rPr lang="ru-RU" sz="1500" b="1" dirty="0">
                <a:latin typeface="+mn-lt"/>
                <a:cs typeface="+mn-cs"/>
              </a:rPr>
              <a:t>уведомление </a:t>
            </a:r>
            <a:r>
              <a:rPr lang="ru-RU" sz="1500" b="1" dirty="0" smtClean="0">
                <a:latin typeface="+mn-lt"/>
                <a:cs typeface="+mn-cs"/>
              </a:rPr>
              <a:t>об отказе</a:t>
            </a:r>
            <a:r>
              <a:rPr lang="ru-RU" sz="1500" dirty="0" smtClean="0">
                <a:latin typeface="+mn-lt"/>
                <a:cs typeface="+mn-cs"/>
              </a:rPr>
              <a:t> в предоставлении услуги с указанием причины отказа</a:t>
            </a:r>
            <a:r>
              <a:rPr lang="ru-RU" sz="15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500" dirty="0" smtClean="0">
                <a:latin typeface="+mn-lt"/>
                <a:cs typeface="+mn-cs"/>
              </a:rPr>
              <a:t>или </a:t>
            </a:r>
            <a:r>
              <a:rPr lang="ru-RU" sz="1500" b="1" dirty="0" smtClean="0">
                <a:latin typeface="+mn-lt"/>
                <a:cs typeface="+mn-cs"/>
              </a:rPr>
              <a:t>уведомление</a:t>
            </a:r>
            <a:r>
              <a:rPr lang="ru-RU" sz="1500" dirty="0" smtClean="0">
                <a:latin typeface="+mn-lt"/>
                <a:cs typeface="+mn-cs"/>
              </a:rPr>
              <a:t> </a:t>
            </a:r>
            <a:r>
              <a:rPr lang="ru-RU" sz="1500" b="1" dirty="0" smtClean="0">
                <a:latin typeface="+mn-lt"/>
                <a:cs typeface="+mn-cs"/>
              </a:rPr>
              <a:t>о регистрации заявления </a:t>
            </a:r>
            <a:r>
              <a:rPr lang="ru-RU" sz="1500" dirty="0" smtClean="0">
                <a:latin typeface="+mn-lt"/>
                <a:cs typeface="+mn-cs"/>
              </a:rPr>
              <a:t>(</a:t>
            </a:r>
            <a:r>
              <a:rPr lang="ru-RU" sz="1500" dirty="0">
                <a:latin typeface="+mn-lt"/>
                <a:cs typeface="+mn-cs"/>
              </a:rPr>
              <a:t>с указанием даты и времени подачи заявления в электронном виде на Едином портале) и необходимости в срок </a:t>
            </a:r>
            <a:r>
              <a:rPr lang="ru-RU" sz="1500" b="1" dirty="0">
                <a:latin typeface="+mn-lt"/>
                <a:cs typeface="+mn-cs"/>
              </a:rPr>
              <a:t>не позднее трех рабочих дней</a:t>
            </a:r>
            <a:r>
              <a:rPr lang="ru-RU" sz="1500" dirty="0">
                <a:latin typeface="+mn-lt"/>
                <a:cs typeface="+mn-cs"/>
              </a:rPr>
              <a:t> с момента отправки уведомления о регистрации заявления в </a:t>
            </a:r>
            <a:r>
              <a:rPr lang="ru-RU" sz="1500" dirty="0" smtClean="0">
                <a:latin typeface="+mn-lt"/>
                <a:cs typeface="+mn-cs"/>
              </a:rPr>
              <a:t>АИС </a:t>
            </a:r>
            <a:r>
              <a:rPr lang="ru-RU" sz="1500" dirty="0">
                <a:latin typeface="+mn-lt"/>
                <a:cs typeface="+mn-cs"/>
              </a:rPr>
              <a:t>«Образование» обратиться в любое отделение МКУ ЦМУ или филиал ГБУ МФЦ с документами для подтверждения данных, указанных в заявлении. Ч</a:t>
            </a:r>
            <a:r>
              <a:rPr lang="ru-RU" altLang="ru-RU" sz="1500" dirty="0">
                <a:latin typeface="+mn-lt"/>
                <a:cs typeface="+mn-cs"/>
              </a:rPr>
              <a:t>асы работы указаны в информационно-телекоммуникационной сети Интернет на официальных сайтах </a:t>
            </a:r>
            <a:r>
              <a:rPr lang="ru-RU" altLang="ru-RU" sz="1500" dirty="0" smtClean="0">
                <a:latin typeface="+mn-lt"/>
                <a:cs typeface="+mn-cs"/>
              </a:rPr>
              <a:t>организаций.</a:t>
            </a:r>
            <a:endParaRPr lang="ru-RU" altLang="ru-RU" sz="15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Телефоны «</a:t>
            </a:r>
            <a:r>
              <a:rPr lang="ru-RU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горячей линии»: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500" t="24800" r="34644" b="10101"/>
          <a:stretch/>
        </p:blipFill>
        <p:spPr>
          <a:xfrm>
            <a:off x="1763688" y="847431"/>
            <a:ext cx="4987600" cy="38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документ</a:t>
            </a:r>
            <a:r>
              <a:rPr lang="ru-RU" dirty="0"/>
              <a:t>ы</a:t>
            </a:r>
            <a:r>
              <a:rPr lang="ru-RU" dirty="0" smtClean="0"/>
              <a:t>, подтверждающие </a:t>
            </a:r>
            <a:r>
              <a:rPr lang="ru-RU" dirty="0"/>
              <a:t>преимущественное </a:t>
            </a:r>
            <a:r>
              <a:rPr lang="ru-RU" dirty="0" smtClean="0"/>
              <a:t>право и 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права). Перечень документов представлен в приложении №2 Административного регламента.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Правом преимущественного приема будут пользоваться следующие категории детей:  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         </a:t>
            </a:r>
            <a:endParaRPr lang="ru-RU" sz="1400" dirty="0" smtClean="0"/>
          </a:p>
          <a:p>
            <a:pPr marL="37592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дети</a:t>
            </a:r>
            <a:r>
              <a:rPr lang="ru-RU" sz="1400" dirty="0"/>
              <a:t>, проживающие в одной семье и имеющие общее место жительства, при зачислении на обучение по основным общеобразовательным программам начального общего образования в общеобразовательные учреждения, в которых обучаются их братья и (или) сестры (основание – Федеральный закон от 2 декабря 2019 года № 411-ФЗ «О внесении изменений в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1400" dirty="0" smtClean="0"/>
              <a:t>»).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/>
              <a:t>Обращаем </a:t>
            </a:r>
            <a:r>
              <a:rPr lang="ru-RU" sz="1400" b="1" dirty="0"/>
              <a:t>ваше внимание</a:t>
            </a:r>
            <a:r>
              <a:rPr lang="ru-RU" sz="1400" dirty="0"/>
              <a:t> на то, что </a:t>
            </a:r>
            <a:r>
              <a:rPr lang="ru-RU" sz="1400" b="1" dirty="0"/>
              <a:t>регистрация на закрепленной за общеобразовательным учреждением </a:t>
            </a:r>
            <a:r>
              <a:rPr lang="ru-RU" sz="1400" b="1" dirty="0" smtClean="0"/>
              <a:t>территории</a:t>
            </a:r>
            <a:r>
              <a:rPr lang="ru-RU" sz="1400" dirty="0" smtClean="0"/>
              <a:t> </a:t>
            </a:r>
            <a:r>
              <a:rPr lang="ru-RU" sz="1400" dirty="0"/>
              <a:t>(основание – Постановление 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</a:t>
            </a:r>
            <a:r>
              <a:rPr lang="ru-RU" sz="1400" dirty="0" smtClean="0"/>
              <a:t>Екатеринбург») для </a:t>
            </a:r>
            <a:r>
              <a:rPr lang="ru-RU" sz="1400" dirty="0"/>
              <a:t>данной категории детей при зачислении ребенка в учреждение </a:t>
            </a:r>
            <a:r>
              <a:rPr lang="ru-RU" sz="1400" b="1" dirty="0"/>
              <a:t>не будет учитываться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</a:t>
            </a:r>
            <a:r>
              <a:rPr lang="ru-RU" b="1" dirty="0"/>
              <a:t>первоочередного приема в общеобразовательные учреждения будут пользоваться следующие категории детей</a:t>
            </a:r>
            <a:r>
              <a:rPr lang="ru-RU" b="1" dirty="0" smtClean="0"/>
              <a:t>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органов уголовно-исполнительной системы, федеральной противопожарной службы Государственной противопожарной службы, таможенных органов Российской Федерации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algn="just"/>
            <a:r>
              <a:rPr lang="ru-RU" sz="1400" dirty="0"/>
              <a:t>       Для данной категории детей при зачислении в общеобразовательное учреждение </a:t>
            </a:r>
            <a:r>
              <a:rPr lang="ru-RU" sz="1400" b="1" dirty="0"/>
              <a:t>регистрация на закрепленной за учреждением территории будет учитываться</a:t>
            </a:r>
            <a:r>
              <a:rPr lang="ru-RU" sz="1400" dirty="0"/>
              <a:t> </a:t>
            </a:r>
            <a:r>
              <a:rPr lang="ru-RU" sz="1400" dirty="0" smtClean="0"/>
              <a:t>(основание - Постановление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 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3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Подача заявлений при наличии регистрации в СНТ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Граждане, проживающие (зарегистрированные) в садоводческих некоммерческих объединениях, которые при подаче заявления в электронном виде о зачислении ребенка в общеобразовательное учреждение через </a:t>
            </a:r>
            <a:r>
              <a:rPr lang="ru-RU" sz="1400" dirty="0" smtClean="0"/>
              <a:t>ЕПГУ </a:t>
            </a:r>
            <a:r>
              <a:rPr lang="ru-RU" sz="1400" dirty="0"/>
              <a:t>столкнулись с трудностью и не нашли адрес своей прописки (регистрации) в перечне предлагаемых адресов на ЕПГУ (при этом адрес прописки (регистрации) закреплен в </a:t>
            </a:r>
            <a:r>
              <a:rPr lang="ru-RU" sz="1400" dirty="0" smtClean="0"/>
              <a:t>Постановлении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», </a:t>
            </a:r>
            <a:r>
              <a:rPr lang="ru-RU" sz="1400" dirty="0"/>
              <a:t>должны в установленный период обратиться с заявлением о зачислении и оригиналами документов в общеобразовательное учреждение (согласно территориальному закреплению), или в Муниципальное казенное учреждение «Центр муниципальных услуг» (его отделы приема и выдачи документов), или в Государственное бюджетное учреждение Свердловской области «Многофункциональный центр предоставления государственных и муниципальных услуг» (его филиалы). </a:t>
            </a:r>
          </a:p>
        </p:txBody>
      </p:sp>
    </p:spTree>
    <p:extLst>
      <p:ext uri="{BB962C8B-B14F-4D97-AF65-F5344CB8AC3E}">
        <p14:creationId xmlns:p14="http://schemas.microsoft.com/office/powerpoint/2010/main" val="170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).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 наступления 00:00 </a:t>
            </a:r>
            <a:r>
              <a:rPr lang="ru-RU" b="1" dirty="0" smtClean="0"/>
              <a:t>15.12.2019: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2257</Words>
  <Application>Microsoft Office PowerPoint</Application>
  <PresentationFormat>Экран (16:9)</PresentationFormat>
  <Paragraphs>226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Тема Office</vt:lpstr>
      <vt:lpstr> Прием детей в 1-ый класс на 2020/2021 учебный год  в общеобразовательные организации, расположенные на территории муниципального образования «город Екатеринбург»</vt:lpstr>
      <vt:lpstr>Когда подавать заявление:</vt:lpstr>
      <vt:lpstr>Когда подавать заявление:</vt:lpstr>
      <vt:lpstr>Где подавать заявление:</vt:lpstr>
      <vt:lpstr>Какие необходимы документы:</vt:lpstr>
      <vt:lpstr>Презентация PowerPoint</vt:lpstr>
      <vt:lpstr>Презентация PowerPoint</vt:lpstr>
      <vt:lpstr>Презентация PowerPoint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Как получить услугу</vt:lpstr>
      <vt:lpstr>Как получить услугу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Вопросы</vt:lpstr>
      <vt:lpstr>Подача заявления через ЕПГУ при наличии подтверждённой учетной записи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Подача заявления через ЕПГУ при наличии подтверждённой учетной записи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Юрочкина Наталья Александровна</cp:lastModifiedBy>
  <cp:revision>294</cp:revision>
  <dcterms:created xsi:type="dcterms:W3CDTF">2015-06-30T08:03:00Z</dcterms:created>
  <dcterms:modified xsi:type="dcterms:W3CDTF">2019-12-13T12:31:07Z</dcterms:modified>
</cp:coreProperties>
</file>