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71" r:id="rId6"/>
    <p:sldId id="273" r:id="rId7"/>
    <p:sldId id="272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0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296914033_EFF0EEE1EBE5F1EA20F1E2E5F2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2684b514e749e42650f0e80d4c5402d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141" y="2204864"/>
            <a:ext cx="3305221" cy="423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66FF">
                        <a:alpha val="45000"/>
                      </a:srgbClr>
                    </a:gs>
                    <a:gs pos="100000">
                      <a:srgbClr val="3366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1619" y="881425"/>
            <a:ext cx="70432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«</a:t>
            </a:r>
            <a:r>
              <a:rPr lang="ru-RU" sz="4400" b="1" dirty="0">
                <a:solidFill>
                  <a:srgbClr val="002060"/>
                </a:solidFill>
              </a:rPr>
              <a:t>В ГОСТЯХ  У  СНЕГУРОЧКИ»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(</a:t>
            </a:r>
            <a:r>
              <a:rPr lang="ru-RU" sz="3600" b="1" i="1" dirty="0">
                <a:solidFill>
                  <a:srgbClr val="002060"/>
                </a:solidFill>
              </a:rPr>
              <a:t>краткосрочный проект</a:t>
            </a:r>
            <a:r>
              <a:rPr lang="ru-RU" sz="36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3068960"/>
            <a:ext cx="52396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АВТОРЫ ПРОЕКТА: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Солонец Л.Н. – </a:t>
            </a:r>
            <a:r>
              <a:rPr lang="ru-RU" sz="2400" b="1" dirty="0" err="1">
                <a:solidFill>
                  <a:srgbClr val="002060"/>
                </a:solidFill>
              </a:rPr>
              <a:t>муз.руководитель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Панихидина Е.Б. – воспитатель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b="1" dirty="0" err="1">
                <a:solidFill>
                  <a:srgbClr val="002060"/>
                </a:solidFill>
              </a:rPr>
              <a:t>Точилкина</a:t>
            </a:r>
            <a:r>
              <a:rPr lang="ru-RU" sz="2400" b="1" dirty="0">
                <a:solidFill>
                  <a:srgbClr val="002060"/>
                </a:solidFill>
              </a:rPr>
              <a:t> О.И. – учитель-дефектолог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66" y="5589975"/>
            <a:ext cx="6513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</a:rPr>
              <a:t>Проект реализован с детьми первого года обучения в МБДОУ №411 </a:t>
            </a:r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b="1" i="1" dirty="0">
                <a:solidFill>
                  <a:srgbClr val="002060"/>
                </a:solidFill>
              </a:rPr>
              <a:t>компенсирующего вида Орджоникидзевского  района </a:t>
            </a:r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b="1" i="1" dirty="0">
                <a:solidFill>
                  <a:srgbClr val="002060"/>
                </a:solidFill>
              </a:rPr>
              <a:t>(средняя группа для детей с ЗПР</a:t>
            </a:r>
            <a:r>
              <a:rPr lang="ru-RU" sz="1600" i="1" dirty="0">
                <a:solidFill>
                  <a:srgbClr val="002060"/>
                </a:solidFill>
              </a:rPr>
              <a:t>).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2317" y="6417917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2015 г.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0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296914033_EFF0EEE1EBE5F1EA20F1E2E5F2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" y="0"/>
            <a:ext cx="915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216086"/>
            <a:ext cx="5484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НОД -</a:t>
            </a:r>
            <a:r>
              <a:rPr lang="ru-RU" sz="2400" b="1" dirty="0" smtClean="0">
                <a:solidFill>
                  <a:srgbClr val="002060"/>
                </a:solidFill>
              </a:rPr>
              <a:t> конструирование </a:t>
            </a:r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>
                <a:solidFill>
                  <a:srgbClr val="002060"/>
                </a:solidFill>
              </a:rPr>
              <a:t>Бусы на ёлку»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145" name="Picture 1" descr="DSC023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3184"/>
            <a:ext cx="2416910" cy="181135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SC023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703" y="817061"/>
            <a:ext cx="2448272" cy="183485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SC0237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04444"/>
            <a:ext cx="2483768" cy="186009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0" y="2845431"/>
            <a:ext cx="247768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703" y="2865856"/>
            <a:ext cx="2495031" cy="188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2845431"/>
            <a:ext cx="2555776" cy="189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58" y="4847633"/>
            <a:ext cx="2521681" cy="19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SC0240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703" y="4899576"/>
            <a:ext cx="2471652" cy="185101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SC024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469" y="4866652"/>
            <a:ext cx="2524491" cy="188643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89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296914033_EFF0EEE1EBE5F1EA20F1E2E5F2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" y="0"/>
            <a:ext cx="915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0219" y="42865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НОД - лепка </a:t>
            </a:r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>
                <a:solidFill>
                  <a:srgbClr val="002060"/>
                </a:solidFill>
              </a:rPr>
              <a:t>Снегурочка»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121" name="Picture 1" descr="IMG_20151201_1014359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3937"/>
            <a:ext cx="2589084" cy="3458619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G_20151215_1157444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84" y="1155046"/>
            <a:ext cx="2844092" cy="2166264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MG_20151216_16211496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55046"/>
            <a:ext cx="2796604" cy="2166264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_20151215_0952139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07" y="3933056"/>
            <a:ext cx="2879725" cy="2159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IMG_20151215_09530733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055" y="3933056"/>
            <a:ext cx="2879725" cy="2159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1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296914033_EFF0EEE1EBE5F1EA20F1E2E5F2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" y="0"/>
            <a:ext cx="915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09580" y="160700"/>
            <a:ext cx="4142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НОД - рисование </a:t>
            </a: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Снегурочка танцует»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290" name="Picture 2" descr="DSCF319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9160"/>
            <a:ext cx="2520280" cy="1887434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291" name="Picture 3" descr="DSCF32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21" y="673633"/>
            <a:ext cx="2567719" cy="192296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SCF32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73633"/>
            <a:ext cx="2567719" cy="192296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SCF32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33" y="2758252"/>
            <a:ext cx="2520280" cy="1887434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SCF32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60"/>
            <a:ext cx="2473722" cy="185256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DSCF32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45" y="2722725"/>
            <a:ext cx="2567719" cy="192296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DSCF325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37" y="4863721"/>
            <a:ext cx="2618227" cy="1886454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IMG_20151201_10162752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022" y="4806525"/>
            <a:ext cx="2557357" cy="191520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DSCF32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1" y="2758252"/>
            <a:ext cx="2520279" cy="1887434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8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296914033_EFF0EEE1EBE5F1EA20F1E2E5F2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" y="0"/>
            <a:ext cx="915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20908" y="323798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Комбинированная НОД </a:t>
            </a:r>
            <a:r>
              <a:rPr lang="ru-RU" sz="2000" b="1" i="1" dirty="0">
                <a:solidFill>
                  <a:srgbClr val="002060"/>
                </a:solidFill>
              </a:rPr>
              <a:t>« </a:t>
            </a:r>
            <a:r>
              <a:rPr lang="ru-RU" sz="2000" b="1" i="1" dirty="0" smtClean="0">
                <a:solidFill>
                  <a:srgbClr val="002060"/>
                </a:solidFill>
              </a:rPr>
              <a:t>Новогодняя елочка </a:t>
            </a:r>
            <a:r>
              <a:rPr lang="ru-RU" sz="2000" b="1" i="1" dirty="0">
                <a:solidFill>
                  <a:srgbClr val="002060"/>
                </a:solidFill>
              </a:rPr>
              <a:t>для Снегурочки</a:t>
            </a:r>
            <a:r>
              <a:rPr lang="ru-RU" sz="2000" b="1" i="1" dirty="0" smtClean="0">
                <a:solidFill>
                  <a:srgbClr val="002060"/>
                </a:solidFill>
              </a:rPr>
              <a:t>»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IMG_20151215_1028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878951"/>
            <a:ext cx="2467543" cy="184794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IMG_20151216_1618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1" y="2852936"/>
            <a:ext cx="2470935" cy="185048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_20151216_1632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46" y="4813951"/>
            <a:ext cx="2485829" cy="1861634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IMG_20151215_1038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74" y="878952"/>
            <a:ext cx="2467544" cy="184794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G_20151216_16150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955" y="2852937"/>
            <a:ext cx="2470935" cy="185048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IMG_20151216_16340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786" y="4813951"/>
            <a:ext cx="2488104" cy="186333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G_20151215_10463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878951"/>
            <a:ext cx="2487364" cy="1862784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IMG_20151216_16155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49" y="2852936"/>
            <a:ext cx="2487364" cy="1862784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MG_20151216_17345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03" y="4813951"/>
            <a:ext cx="2508471" cy="187859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87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1296914033_EFF0EEE1EBE5F1EA20F1E2E5F2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" y="0"/>
            <a:ext cx="915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404664"/>
            <a:ext cx="5976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Новогодний </a:t>
            </a:r>
            <a:r>
              <a:rPr lang="ru-RU" sz="2000" b="1" i="1" dirty="0">
                <a:solidFill>
                  <a:srgbClr val="002060"/>
                </a:solidFill>
              </a:rPr>
              <a:t>праздник для детей средней </a:t>
            </a:r>
            <a:r>
              <a:rPr lang="ru-RU" sz="2000" b="1" i="1" dirty="0" smtClean="0">
                <a:solidFill>
                  <a:srgbClr val="002060"/>
                </a:solidFill>
              </a:rPr>
              <a:t>группы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«Снегурочка»</a:t>
            </a:r>
            <a:endParaRPr lang="ru-RU" sz="2000" dirty="0">
              <a:solidFill>
                <a:srgbClr val="002060"/>
              </a:solidFill>
            </a:endParaRPr>
          </a:p>
          <a:p>
            <a:pPr algn="ctr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1267" name="Picture 3" descr="20151224_1600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73992"/>
            <a:ext cx="3816350" cy="214788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20151224_1605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2" y="4076510"/>
            <a:ext cx="1473200" cy="21717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20151224_1603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1323577"/>
            <a:ext cx="3905219" cy="219830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20151224_1606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232" y="4065600"/>
            <a:ext cx="2552700" cy="2159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20151224_1605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39" y="4060130"/>
            <a:ext cx="3835400" cy="2159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2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1296914033_EFF0EEE1EBE5F1EA20F1E2E5F2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" y="0"/>
            <a:ext cx="915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DSC024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94" y="908720"/>
            <a:ext cx="2882900" cy="2159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20151224_1608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8720"/>
            <a:ext cx="4394200" cy="2159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SC024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62" y="3573016"/>
            <a:ext cx="2366963" cy="277702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20151224_1614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38009"/>
            <a:ext cx="4394200" cy="247355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28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296914033_EFF0EEE1EBE5F1EA20F1E2E5F2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" y="0"/>
            <a:ext cx="915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DSC_00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19" y="1103428"/>
            <a:ext cx="7086600" cy="4999037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296914033_EFF0EEE1EBE5F1EA20F1E2E5F2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" y="0"/>
            <a:ext cx="915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2987468"/>
            <a:ext cx="51475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8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1296914033_EFF0EEE1EBE5F1EA20F1E2E5F2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" y="0"/>
            <a:ext cx="915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26572" y="415959"/>
            <a:ext cx="4679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АКТУАЛЬНОСТЬ ПРОЕКТА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gnr8DBTwQ1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84" y="991428"/>
            <a:ext cx="2376264" cy="25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79912" y="1403208"/>
            <a:ext cx="4536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В волшебный мир введите малыша,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</a:t>
            </a:r>
            <a:r>
              <a:rPr lang="ru-RU" b="1" i="1" dirty="0">
                <a:solidFill>
                  <a:srgbClr val="002060"/>
                </a:solidFill>
              </a:rPr>
              <a:t>он узнает, как сказка хороша,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Проникнется </a:t>
            </a:r>
            <a:r>
              <a:rPr lang="ru-RU" b="1" i="1" dirty="0">
                <a:solidFill>
                  <a:srgbClr val="002060"/>
                </a:solidFill>
              </a:rPr>
              <a:t>и мудростью, и добротой,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</a:t>
            </a:r>
            <a:r>
              <a:rPr lang="ru-RU" b="1" i="1" dirty="0">
                <a:solidFill>
                  <a:srgbClr val="002060"/>
                </a:solidFill>
              </a:rPr>
              <a:t>с чувством сказочным пойдёт </a:t>
            </a:r>
            <a:r>
              <a:rPr lang="ru-RU" b="1" i="1" dirty="0" smtClean="0">
                <a:solidFill>
                  <a:srgbClr val="002060"/>
                </a:solidFill>
              </a:rPr>
              <a:t>он                                                     </a:t>
            </a:r>
            <a:r>
              <a:rPr lang="ru-RU" b="1" i="1" dirty="0">
                <a:solidFill>
                  <a:srgbClr val="002060"/>
                </a:solidFill>
              </a:rPr>
              <a:t>жизненной тропой.               </a:t>
            </a:r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/</a:t>
            </a:r>
            <a:r>
              <a:rPr lang="ru-RU" b="1" i="1" dirty="0" err="1">
                <a:solidFill>
                  <a:srgbClr val="002060"/>
                </a:solidFill>
              </a:rPr>
              <a:t>Г.Попова</a:t>
            </a:r>
            <a:r>
              <a:rPr lang="ru-RU" b="1" i="1" dirty="0">
                <a:solidFill>
                  <a:srgbClr val="002060"/>
                </a:solidFill>
              </a:rPr>
              <a:t>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985" y="3569315"/>
            <a:ext cx="89984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Сказка, как и праздник, Новый год – это волшебство.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Для </a:t>
            </a:r>
            <a:r>
              <a:rPr lang="ru-RU" sz="1400" b="1" dirty="0">
                <a:solidFill>
                  <a:srgbClr val="002060"/>
                </a:solidFill>
              </a:rPr>
              <a:t>среднего дошкольного возраста характерно ярко окрашенное эмоциональное отношение к персонажам.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Детям </a:t>
            </a:r>
            <a:r>
              <a:rPr lang="ru-RU" sz="1400" b="1" dirty="0">
                <a:solidFill>
                  <a:srgbClr val="002060"/>
                </a:solidFill>
              </a:rPr>
              <a:t>этого возраста свойственно одушевлять всё, с чем они соприкасаются, и жить в мире игры и своих фантазий.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Фантазии </a:t>
            </a:r>
            <a:r>
              <a:rPr lang="ru-RU" sz="1400" b="1" dirty="0">
                <a:solidFill>
                  <a:srgbClr val="002060"/>
                </a:solidFill>
              </a:rPr>
              <a:t>ребёнка, его стремление одушевить страницы книги, поместить себя в вымышленный мир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понравившегося </a:t>
            </a:r>
            <a:r>
              <a:rPr lang="ru-RU" sz="1400" b="1" dirty="0">
                <a:solidFill>
                  <a:srgbClr val="002060"/>
                </a:solidFill>
              </a:rPr>
              <a:t>произведения необходимы ему – это возможность развить свой творческий потенциал.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Чтобы </a:t>
            </a:r>
            <a:r>
              <a:rPr lang="ru-RU" sz="1400" b="1" dirty="0">
                <a:solidFill>
                  <a:srgbClr val="002060"/>
                </a:solidFill>
              </a:rPr>
              <a:t>развивать образное мышление, нужно как можно чаще давать ребёнку </a:t>
            </a:r>
            <a:r>
              <a:rPr lang="ru-RU" sz="1400" b="1" dirty="0" smtClean="0">
                <a:solidFill>
                  <a:srgbClr val="002060"/>
                </a:solidFill>
              </a:rPr>
              <a:t>возможность </a:t>
            </a:r>
            <a:r>
              <a:rPr lang="ru-RU" sz="1400" b="1" dirty="0">
                <a:solidFill>
                  <a:srgbClr val="002060"/>
                </a:solidFill>
              </a:rPr>
              <a:t>представлять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внешний </a:t>
            </a:r>
            <a:r>
              <a:rPr lang="ru-RU" sz="1400" b="1" dirty="0">
                <a:solidFill>
                  <a:srgbClr val="002060"/>
                </a:solidFill>
              </a:rPr>
              <a:t>вид персонажа, обстановку</a:t>
            </a:r>
            <a:r>
              <a:rPr lang="ru-RU" sz="1400" b="1" dirty="0" smtClean="0">
                <a:solidFill>
                  <a:srgbClr val="002060"/>
                </a:solidFill>
              </a:rPr>
              <a:t>, в </a:t>
            </a:r>
            <a:r>
              <a:rPr lang="ru-RU" sz="1400" b="1" dirty="0">
                <a:solidFill>
                  <a:srgbClr val="002060"/>
                </a:solidFill>
              </a:rPr>
              <a:t>которой происходит действие, картины природы, быта.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Для </a:t>
            </a:r>
            <a:r>
              <a:rPr lang="ru-RU" sz="1400" b="1" dirty="0">
                <a:solidFill>
                  <a:srgbClr val="002060"/>
                </a:solidFill>
              </a:rPr>
              <a:t>ребёнка важно создать особую эмоциональную атмосферу, особый </a:t>
            </a:r>
            <a:r>
              <a:rPr lang="ru-RU" sz="1400" b="1" dirty="0" smtClean="0">
                <a:solidFill>
                  <a:srgbClr val="002060"/>
                </a:solidFill>
              </a:rPr>
              <a:t>настрой на </a:t>
            </a:r>
            <a:r>
              <a:rPr lang="ru-RU" sz="1400" b="1" dirty="0">
                <a:solidFill>
                  <a:srgbClr val="002060"/>
                </a:solidFill>
              </a:rPr>
              <a:t>встречу со сказкой,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чтобы </a:t>
            </a:r>
            <a:r>
              <a:rPr lang="ru-RU" sz="1400" b="1" dirty="0">
                <a:solidFill>
                  <a:srgbClr val="002060"/>
                </a:solidFill>
              </a:rPr>
              <a:t>эта встреча была праздником!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Поэтому </a:t>
            </a:r>
            <a:r>
              <a:rPr lang="ru-RU" sz="1400" b="1" dirty="0">
                <a:solidFill>
                  <a:srgbClr val="002060"/>
                </a:solidFill>
              </a:rPr>
              <a:t>темой своего проекта мы взяли оформление группы к новому году по русской народной сказке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«</a:t>
            </a:r>
            <a:r>
              <a:rPr lang="ru-RU" sz="1400" b="1" dirty="0">
                <a:solidFill>
                  <a:srgbClr val="002060"/>
                </a:solidFill>
              </a:rPr>
              <a:t>Снегурочка», </a:t>
            </a:r>
            <a:r>
              <a:rPr lang="ru-RU" sz="1400" b="1" dirty="0" smtClean="0">
                <a:solidFill>
                  <a:srgbClr val="002060"/>
                </a:solidFill>
              </a:rPr>
              <a:t>где </a:t>
            </a:r>
            <a:r>
              <a:rPr lang="ru-RU" sz="1400" b="1" dirty="0">
                <a:solidFill>
                  <a:srgbClr val="002060"/>
                </a:solidFill>
              </a:rPr>
              <a:t>удачно переплетаются и доступность текста для восприятия этого возраста, и атмосфера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зимней </a:t>
            </a:r>
            <a:r>
              <a:rPr lang="ru-RU" sz="1400" b="1" dirty="0">
                <a:solidFill>
                  <a:srgbClr val="002060"/>
                </a:solidFill>
              </a:rPr>
              <a:t>сказки, </a:t>
            </a:r>
            <a:r>
              <a:rPr lang="ru-RU" sz="1400" b="1" dirty="0" smtClean="0">
                <a:solidFill>
                  <a:srgbClr val="002060"/>
                </a:solidFill>
              </a:rPr>
              <a:t>и </a:t>
            </a:r>
            <a:r>
              <a:rPr lang="ru-RU" sz="1400" b="1" dirty="0">
                <a:solidFill>
                  <a:srgbClr val="002060"/>
                </a:solidFill>
              </a:rPr>
              <a:t>волшебство происходящих переживаний, где идёт знакомство с народным фольклором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и </a:t>
            </a:r>
            <a:r>
              <a:rPr lang="ru-RU" sz="1400" b="1" dirty="0">
                <a:solidFill>
                  <a:srgbClr val="002060"/>
                </a:solidFill>
              </a:rPr>
              <a:t>традициями русского быта. </a:t>
            </a:r>
          </a:p>
        </p:txBody>
      </p:sp>
    </p:spTree>
    <p:extLst>
      <p:ext uri="{BB962C8B-B14F-4D97-AF65-F5344CB8AC3E}">
        <p14:creationId xmlns:p14="http://schemas.microsoft.com/office/powerpoint/2010/main" val="295653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296914033_EFF0EEE1EBE5F1EA20F1E2E5F2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" y="0"/>
            <a:ext cx="915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080236"/>
            <a:ext cx="815357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Цель</a:t>
            </a:r>
            <a:r>
              <a:rPr lang="ru-RU" dirty="0">
                <a:solidFill>
                  <a:srgbClr val="002060"/>
                </a:solidFill>
              </a:rPr>
              <a:t>: спроектировать совместную деятельность педагогов и родителей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для </a:t>
            </a:r>
            <a:r>
              <a:rPr lang="ru-RU" dirty="0">
                <a:solidFill>
                  <a:srgbClr val="002060"/>
                </a:solidFill>
              </a:rPr>
              <a:t>создания условий (в группе и семье) и творческого осуществления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проекта </a:t>
            </a:r>
            <a:r>
              <a:rPr lang="ru-RU" dirty="0">
                <a:solidFill>
                  <a:srgbClr val="002060"/>
                </a:solidFill>
              </a:rPr>
              <a:t>по ознакомлению детей со сказкой «Снегурочка»,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проведение </a:t>
            </a:r>
            <a:r>
              <a:rPr lang="ru-RU" dirty="0">
                <a:solidFill>
                  <a:srgbClr val="002060"/>
                </a:solidFill>
              </a:rPr>
              <a:t>новогоднего праздника, как конечный (итоговый) результат.</a:t>
            </a:r>
          </a:p>
          <a:p>
            <a:r>
              <a:rPr lang="ru-RU" b="1" dirty="0">
                <a:solidFill>
                  <a:srgbClr val="002060"/>
                </a:solidFill>
              </a:rPr>
              <a:t>Задачи: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Познакомить детей со сказкой «Снегурочка».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Мотивировать детей и их родителей на творческое оформление группы 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к </a:t>
            </a:r>
            <a:r>
              <a:rPr lang="ru-RU" dirty="0">
                <a:solidFill>
                  <a:srgbClr val="002060"/>
                </a:solidFill>
              </a:rPr>
              <a:t>Новому году по сказке «Снегурочка».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Создать условия для творческого оформления.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Развивать музыкальную культуру, приобщать к хоровому пению и музыке.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Развивать коммуникативные умения, навыки взаимодействия и сотрудничества.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Развивать поисковую деятельность, творческую активность.</a:t>
            </a:r>
          </a:p>
          <a:p>
            <a:r>
              <a:rPr lang="ru-RU" b="1" dirty="0">
                <a:solidFill>
                  <a:srgbClr val="002060"/>
                </a:solidFill>
              </a:rPr>
              <a:t>Вид проекта: </a:t>
            </a:r>
            <a:r>
              <a:rPr lang="ru-RU" dirty="0">
                <a:solidFill>
                  <a:srgbClr val="002060"/>
                </a:solidFill>
              </a:rPr>
              <a:t>познавательно-творческий.</a:t>
            </a:r>
          </a:p>
          <a:p>
            <a:r>
              <a:rPr lang="ru-RU" b="1" dirty="0">
                <a:solidFill>
                  <a:srgbClr val="002060"/>
                </a:solidFill>
              </a:rPr>
              <a:t>Время реализации проекта: </a:t>
            </a:r>
            <a:r>
              <a:rPr lang="ru-RU" dirty="0">
                <a:solidFill>
                  <a:srgbClr val="002060"/>
                </a:solidFill>
              </a:rPr>
              <a:t>02.11.14 -25.12.15 (краткосрочный проект).</a:t>
            </a:r>
          </a:p>
          <a:p>
            <a:r>
              <a:rPr lang="ru-RU" b="1" dirty="0">
                <a:solidFill>
                  <a:srgbClr val="002060"/>
                </a:solidFill>
              </a:rPr>
              <a:t>Участники проекта: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педагоги, дети, родители средней группы.</a:t>
            </a:r>
          </a:p>
          <a:p>
            <a:r>
              <a:rPr lang="ru-RU" b="1" dirty="0">
                <a:solidFill>
                  <a:srgbClr val="002060"/>
                </a:solidFill>
              </a:rPr>
              <a:t>Способы оценки: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наблюдения, беседы, анализ творчества детей.</a:t>
            </a:r>
          </a:p>
          <a:p>
            <a:r>
              <a:rPr lang="ru-RU" b="1" dirty="0">
                <a:solidFill>
                  <a:srgbClr val="002060"/>
                </a:solidFill>
              </a:rPr>
              <a:t>Предполагаемый результат: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усвоение ребенком представлений о сказке «Снегурочка»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оформление </a:t>
            </a:r>
            <a:r>
              <a:rPr lang="ru-RU" dirty="0">
                <a:solidFill>
                  <a:srgbClr val="002060"/>
                </a:solidFill>
              </a:rPr>
              <a:t>группы к Новому году по сказке «Снегурочка</a:t>
            </a:r>
            <a:r>
              <a:rPr lang="ru-RU" i="1" dirty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- воспитание чувства доброты, </a:t>
            </a:r>
            <a:r>
              <a:rPr lang="ru-RU" dirty="0" smtClean="0">
                <a:solidFill>
                  <a:srgbClr val="002060"/>
                </a:solidFill>
              </a:rPr>
              <a:t>любви к народной культуре, литературе.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7832" y="311478"/>
            <a:ext cx="6072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ПРОЕКТ  «В ГОСТЯХ У </a:t>
            </a:r>
            <a:r>
              <a:rPr lang="ru-RU" sz="2400" b="1" dirty="0" smtClean="0">
                <a:solidFill>
                  <a:srgbClr val="002060"/>
                </a:solidFill>
              </a:rPr>
              <a:t>СНЕГУРОЧКИ»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(</a:t>
            </a:r>
            <a:r>
              <a:rPr lang="ru-RU" sz="2400" b="1" dirty="0" smtClean="0">
                <a:solidFill>
                  <a:srgbClr val="002060"/>
                </a:solidFill>
              </a:rPr>
              <a:t>по русской народной </a:t>
            </a:r>
            <a:r>
              <a:rPr lang="ru-RU" sz="2400" b="1" dirty="0">
                <a:solidFill>
                  <a:srgbClr val="002060"/>
                </a:solidFill>
              </a:rPr>
              <a:t>сказке «Снегурочка»)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525873"/>
              </p:ext>
            </p:extLst>
          </p:nvPr>
        </p:nvGraphicFramePr>
        <p:xfrm>
          <a:off x="287523" y="711860"/>
          <a:ext cx="8568954" cy="59378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44117"/>
                <a:gridCol w="2340261"/>
                <a:gridCol w="1584176"/>
                <a:gridCol w="1368152"/>
                <a:gridCol w="1368152"/>
                <a:gridCol w="864096"/>
              </a:tblGrid>
              <a:tr h="3600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Этапы работы</a:t>
                      </a:r>
                      <a:endParaRPr lang="ru-RU" sz="16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Формы работы</a:t>
                      </a:r>
                      <a:endParaRPr lang="ru-RU" sz="16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Деятельность</a:t>
                      </a:r>
                      <a:endParaRPr lang="ru-RU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Сроки реализации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0040">
                <a:tc vMerge="1"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Воспитатель, дефектолог,</a:t>
                      </a:r>
                      <a:r>
                        <a:rPr lang="ru-RU" sz="1200" baseline="0" dirty="0" smtClean="0"/>
                        <a:t> </a:t>
                      </a:r>
                    </a:p>
                    <a:p>
                      <a:pPr algn="ctr"/>
                      <a:r>
                        <a:rPr lang="ru-RU" sz="1200" baseline="0" dirty="0" smtClean="0"/>
                        <a:t>музыкальный руководитель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Дети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Родители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95574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1. Выбор</a:t>
                      </a:r>
                      <a:r>
                        <a:rPr lang="ru-RU" sz="1200" baseline="0" dirty="0" smtClean="0"/>
                        <a:t> темы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Заинтересовать родителей </a:t>
                      </a:r>
                    </a:p>
                    <a:p>
                      <a:r>
                        <a:rPr lang="ru-RU" sz="1200" dirty="0" smtClean="0"/>
                        <a:t>жизнью группы, вызвать желание участвовать в ней. Ознакомление детей и родителей с проблемой и задачами проекта.</a:t>
                      </a:r>
                    </a:p>
                    <a:p>
                      <a:r>
                        <a:rPr lang="ru-RU" sz="1200" dirty="0" smtClean="0"/>
                        <a:t>Выбор литературного произведения для более глубокого восприятия праздника Новый год.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Для более глубокого изучения темы выбрать народную сказку «Снегурочка» с красивыми иллюстрациями в нескольких вариантах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Входят в проблему, принимают задания проекта.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Входят в проблему, принимают задания проекта. Предлагают свои идеи.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04.11.15.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5574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2. Сбор информации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Подготовка исходных материалов (персонажей для настольного театра). </a:t>
                      </a:r>
                    </a:p>
                    <a:p>
                      <a:r>
                        <a:rPr lang="ru-RU" sz="1200" dirty="0" smtClean="0"/>
                        <a:t>Объявление для родителей.</a:t>
                      </a:r>
                    </a:p>
                    <a:p>
                      <a:r>
                        <a:rPr lang="ru-RU" sz="1200" dirty="0" smtClean="0"/>
                        <a:t>Индивидуальные беседы с родителями об их возможностях.</a:t>
                      </a:r>
                    </a:p>
                    <a:p>
                      <a:r>
                        <a:rPr lang="ru-RU" sz="1200" dirty="0" smtClean="0"/>
                        <a:t>Обсуждение сценария и подготовка к Новогоднему утреннику.</a:t>
                      </a:r>
                    </a:p>
                    <a:p>
                      <a:r>
                        <a:rPr lang="ru-RU" sz="1200" dirty="0" smtClean="0"/>
                        <a:t>Определение содержания оформительской работы к Новому году группы.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Анализ возможностей детей и родителей в реализации проекта.</a:t>
                      </a:r>
                    </a:p>
                    <a:p>
                      <a:r>
                        <a:rPr lang="ru-RU" sz="1200" dirty="0" smtClean="0"/>
                        <a:t>Подготовка к занятиям, написание конспектов.</a:t>
                      </a:r>
                    </a:p>
                    <a:p>
                      <a:r>
                        <a:rPr lang="ru-RU" sz="1200" dirty="0" smtClean="0"/>
                        <a:t>Домашнее задание родителям – подбор литературы по изготовлению поделок.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Вживаются в игровую ситуацию. Принимают  участие в обсуждении эскизов оформления.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Изготовление персонажей для театра</a:t>
                      </a:r>
                    </a:p>
                    <a:p>
                      <a:r>
                        <a:rPr lang="ru-RU" sz="1200" dirty="0" smtClean="0"/>
                        <a:t>Изготовление костюмов для утренника.</a:t>
                      </a:r>
                    </a:p>
                    <a:p>
                      <a:r>
                        <a:rPr lang="ru-RU" sz="1200" dirty="0" smtClean="0"/>
                        <a:t>Предлагают свои идеи.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05.11.15.– 18.11.15.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63888" y="188640"/>
            <a:ext cx="2624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ЭТАПЫ РАБОТЫ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1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277757"/>
              </p:ext>
            </p:extLst>
          </p:nvPr>
        </p:nvGraphicFramePr>
        <p:xfrm>
          <a:off x="179512" y="365760"/>
          <a:ext cx="8784976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3"/>
                <a:gridCol w="1656185"/>
                <a:gridCol w="2376264"/>
                <a:gridCol w="1296144"/>
                <a:gridCol w="1200537"/>
                <a:gridCol w="959703"/>
              </a:tblGrid>
              <a:tr h="388843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3. Практический 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Чтение сказки «Снегурочка» (беседа, рассматривание иллюстраций)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Показ настольного театра</a:t>
                      </a:r>
                    </a:p>
                    <a:p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Изодеятельность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(занятия):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лепка «Снегурочка», рисование «Снегурочка пляшет», конструирование из бумаги «Бусы на ёлку».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Выставка детских рисунков, поделок.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Оформление группы.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Комбинированная НОД «Новогодняя елочка для Снегурочки».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Новогодний утренник «В гостях у Снегурочки».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Проведение тематических занятий: </a:t>
                      </a:r>
                    </a:p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по рисованию на тему «Снегурочка танцует», по лепке «Снегурочка», по конструированию «Бусы на ёлку»; комбинированная НОД «Новогодняя елочка для Снегурочки».</a:t>
                      </a:r>
                    </a:p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Консультация для родителей на тему «традиции Нового года».</a:t>
                      </a:r>
                    </a:p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Индивидуальная помощь</a:t>
                      </a:r>
                    </a:p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 участие в оформлении;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оформление выставки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детских рисунков и поделок.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Написание сценария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«Снегурочка».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Подбор репертуара,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соответствующего теме утренника.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Обсуждение сценария на педагогическом совете.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Разучивание песен, хороводов, плясок.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 знакомство с колокольчиком</a:t>
                      </a:r>
                    </a:p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 разучивание пьесы «Звонкий колокольчик» с девочками. </a:t>
                      </a:r>
                    </a:p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 разучивание танца Зайчиков с мальчиками.</a:t>
                      </a:r>
                    </a:p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 проведение утренника;</a:t>
                      </a:r>
                    </a:p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 продумывание общего оформления группы по заранее выбранным эскизам.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Представляют продукт своей деятельности – участие в утреннике.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Украшают группу.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Принимают участие в оформлении выставки.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Помощь в оформлении выставки;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 фотосъёмка выставки;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 просмотр утренника;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 видео и фотосъёмка;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 оказывают практическую помощь в оформлении.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 подбирают материал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 предлагают и утверждают проект оформления группы.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23.11.15-21.12.15.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178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832442"/>
              </p:ext>
            </p:extLst>
          </p:nvPr>
        </p:nvGraphicFramePr>
        <p:xfrm>
          <a:off x="251520" y="476672"/>
          <a:ext cx="864096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1440160"/>
                <a:gridCol w="1440160"/>
                <a:gridCol w="1440160"/>
                <a:gridCol w="1440160"/>
                <a:gridCol w="1440160"/>
              </a:tblGrid>
              <a:tr h="171280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4. Презентация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Оформление результатов проекта: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фотомонтаж  (утренник, выставка, оформленная группа).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Информация для родителей о проделанной работе, благодарность за активную работу.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Презентация группы в виде экскурсии.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Подведение итогов о проделанной работе: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проведение экскурсия по группе: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 показ фотоальбома с новогоднего утренника;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 представление выставки;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 презентация данного оформления.</a:t>
                      </a:r>
                    </a:p>
                    <a:p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Представляют продукт деятельности.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Принимают участие.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24.12.15 – 25.12.15.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7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5382029" y="3860505"/>
            <a:ext cx="914400" cy="914400"/>
          </a:xfrm>
          <a:prstGeom prst="straightConnector1">
            <a:avLst/>
          </a:prstGeom>
          <a:ln w="38100" cmpd="sng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55377">
            <a:off x="2922275" y="3985926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7592">
            <a:off x="2560207" y="2242933"/>
            <a:ext cx="12985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3521">
            <a:off x="3934637" y="1634681"/>
            <a:ext cx="12985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86848">
            <a:off x="5367595" y="2208663"/>
            <a:ext cx="12985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2590800"/>
            <a:ext cx="1944687" cy="1676400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26" y="1388398"/>
            <a:ext cx="194468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4" y="115516"/>
            <a:ext cx="194468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429" y="1212645"/>
            <a:ext cx="194468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90527" y="2951946"/>
            <a:ext cx="18748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Участники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процесса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3040" y="1934210"/>
            <a:ext cx="8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Дети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9360" y="666518"/>
            <a:ext cx="1456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Родители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7243" y="1826488"/>
            <a:ext cx="1563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Воспитатель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746" y="4504967"/>
            <a:ext cx="194468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625" y="4591580"/>
            <a:ext cx="194468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37555" y="5075837"/>
            <a:ext cx="1798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Музыкальный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 руководитель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5371" y="4989224"/>
            <a:ext cx="1485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Учитель-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дефектолог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1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296914033_EFF0EEE1EBE5F1EA20F1E2E5F2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" y="0"/>
            <a:ext cx="915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419178"/>
            <a:ext cx="53256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ПРИЛОЖЕНИЕ К </a:t>
            </a:r>
            <a:r>
              <a:rPr lang="ru-RU" sz="3600" b="1" dirty="0" smtClean="0">
                <a:solidFill>
                  <a:srgbClr val="002060"/>
                </a:solidFill>
              </a:rPr>
              <a:t>ПРОЕКТУ</a:t>
            </a:r>
          </a:p>
          <a:p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1063912"/>
            <a:ext cx="51623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</a:rPr>
              <a:t>«В ГОСТЯХ  У  СНЕГУРОЧКИ»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40" y="1772816"/>
            <a:ext cx="5974357" cy="450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23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296914033_EFF0EEE1EBE5F1EA20F1E2E5F2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91474" y="548680"/>
            <a:ext cx="5845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ЧТЕНИЕ СКАЗКИ «СНЕГУРОЧКА»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7169" name="Picture 1" descr="IMG_20151125_0943508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11929"/>
            <a:ext cx="6225245" cy="466207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6665" y="6107807"/>
            <a:ext cx="2335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Мама воспитанника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5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1012</Words>
  <Application>Microsoft Office PowerPoint</Application>
  <PresentationFormat>Экран (4:3)</PresentationFormat>
  <Paragraphs>153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Ольга</cp:lastModifiedBy>
  <cp:revision>37</cp:revision>
  <dcterms:created xsi:type="dcterms:W3CDTF">2016-03-24T12:57:27Z</dcterms:created>
  <dcterms:modified xsi:type="dcterms:W3CDTF">2016-04-14T05:51:31Z</dcterms:modified>
</cp:coreProperties>
</file>